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58" r:id="rId26"/>
  </p:sldIdLst>
  <p:sldSz cx="9144000" cy="5144135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GIF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1.tiff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GIF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GIF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GIF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4.jpeg"/><Relationship Id="rId2" Type="http://schemas.openxmlformats.org/officeDocument/2006/relationships/image" Target="../media/image1.tiff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母鸡封皮"/>
          <p:cNvPicPr>
            <a:picLocks noChangeAspect="1"/>
          </p:cNvPicPr>
          <p:nvPr/>
        </p:nvPicPr>
        <p:blipFill>
          <a:blip r:embed="rId1"/>
          <a:srcRect b="5686"/>
          <a:stretch>
            <a:fillRect/>
          </a:stretch>
        </p:blipFill>
        <p:spPr>
          <a:xfrm>
            <a:off x="-15240" y="-6350"/>
            <a:ext cx="9182735" cy="5167630"/>
          </a:xfrm>
          <a:prstGeom prst="rect">
            <a:avLst/>
          </a:prstGeom>
        </p:spPr>
      </p:pic>
      <p:pic>
        <p:nvPicPr>
          <p:cNvPr id="4" name="图片 3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56" y="333431"/>
            <a:ext cx="1739226" cy="41040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57830" y="1489710"/>
            <a:ext cx="4201160" cy="7683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第十四课   母鸡 </a:t>
            </a:r>
            <a:endParaRPr lang="zh-CN" altLang="en-US" sz="4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3510" y="3089910"/>
            <a:ext cx="1935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第一课时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1145" y="4181475"/>
            <a:ext cx="503428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语文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部编版 </a:t>
            </a:r>
            <a:r>
              <a:rPr lang="en-US" altLang="zh-CN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 </a:t>
            </a:r>
            <a:r>
              <a:rPr lang="zh-CN" altLang="en-US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</a:t>
            </a:r>
            <a:endParaRPr lang="zh-CN" altLang="en-US" sz="28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1217295" y="450215"/>
            <a:ext cx="62979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可是，我现在改变了心思，我看见一只孵出一群小雏鸡的母鸡。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8405" y="2295525"/>
            <a:ext cx="62795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思考：这一自然段在文中起什么作用啊？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53590" y="3740785"/>
            <a:ext cx="6141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过渡段，起承上启下的作用。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1052830" y="360045"/>
            <a:ext cx="6604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试着给文章分段，并且概括段意？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1235" y="1608455"/>
            <a:ext cx="72155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第一段（第１～３自然段）：写作者讨厌母鸡。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1225" y="2869565"/>
            <a:ext cx="73075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第二段（第４～１０自然段）：写由于母鸡对小鸡的爱，使作者不敢再讨厌母鸡了。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3401060" y="120015"/>
            <a:ext cx="23406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自主探究</a:t>
            </a:r>
            <a:endParaRPr lang="zh-CN" altLang="en-US" sz="4000" b="1">
              <a:ln>
                <a:solidFill>
                  <a:srgbClr val="7030A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8850" y="1001395"/>
            <a:ext cx="7519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轻声读课文1——3自然段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3765" y="1753235"/>
            <a:ext cx="70885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思考：是什么原因使作者一向讨厌母鸡呢？讨厌母鸡的原因有那些?划出相关语句读一读，读出自己的感受。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1817370" y="1418590"/>
            <a:ext cx="60039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作者讨厌母鸡的原因有：母鸡的无病呻吟、欺软怕硬和拼命炫耀，再现了一只浅薄、媚俗的母鸡。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386715" y="720725"/>
            <a:ext cx="86118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我一向讨厌母鸡。听吧，它由前院嘎嘎到后院，由后院再嘎嘎到前院，没完没了，并且没有什么理由，讨厌！有的时候，它不这样乱叫，而是细声细气的，有什么心事似的，颤颤巍巍的，顺着墙根，或沿着田坝，那么扯长了声如怨如诉，使人心中立刻结起个小疙瘩来。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pic>
        <p:nvPicPr>
          <p:cNvPr id="2" name="图片 1" descr="颤颤巍巍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5" y="-1905"/>
            <a:ext cx="5310505" cy="514667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文本框 2"/>
          <p:cNvSpPr txBox="1"/>
          <p:nvPr/>
        </p:nvSpPr>
        <p:spPr>
          <a:xfrm>
            <a:off x="5927725" y="1276350"/>
            <a:ext cx="2827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颤颤巍巍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5725" y="1921510"/>
            <a:ext cx="35255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sym typeface="+mn-ea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原指颤抖摇晃的样子，本文指母鸡抖动摇晃的样子。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1189990" y="1418590"/>
            <a:ext cx="749109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盲女孩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如怨如诉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的哭喊道:“为什么,上帝为什么要把我的眼睛变瞎,原本是属于我那五彩的世界,现在只剩下黑暗”。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4125" y="339725"/>
            <a:ext cx="618236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那么扯长了声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如怨如诉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，使人心中立刻结起个小疙瘩来。</a:t>
            </a:r>
            <a:endParaRPr lang="zh-CN" altLang="en-US" sz="32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9990" y="3176905"/>
            <a:ext cx="70046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结合上面的两个句子理解如怨如诉的意思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2218055" y="953770"/>
            <a:ext cx="53606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如怨如诉是什么意思呢？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9370" y="1803400"/>
            <a:ext cx="67106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形容没完没了地抱怨、诉说。本文用拟人化的手法来形容母鸡拉长音的叫声影响人的情绪，令人讨厌。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1093470" y="922020"/>
            <a:ext cx="71520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要是有人一直在你旁边没完没了地抱怨、一刻不停地诉说，你会有什么感觉？我们会觉得很烦、很不舒服，就像文中说的——使人心中立刻结起个小疙瘩来。这样的母鸡实在是让人讨厌。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830580" y="227330"/>
            <a:ext cx="70142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它永远不反抗公鸡。可是，有时候却欺侮最忠厚的鸭子。更可恶的是遇到另一只母鸡的时候，它会下毒手，趁其不备，狠狠地咬一口，咬下一撮儿毛来。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7565" y="3093720"/>
            <a:ext cx="68116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这段话让你感受到作者讨厌母鸡的什么？它为什么不反抗公鸡而去欺负最忠厚的鸭子？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鸡咬鸭子"/>
          <p:cNvPicPr>
            <a:picLocks noChangeAspect="1"/>
          </p:cNvPicPr>
          <p:nvPr/>
        </p:nvPicPr>
        <p:blipFill>
          <a:blip r:embed="rId4"/>
          <a:srcRect l="9988" t="5354"/>
          <a:stretch>
            <a:fillRect/>
          </a:stretch>
        </p:blipFill>
        <p:spPr>
          <a:xfrm>
            <a:off x="7190105" y="3034665"/>
            <a:ext cx="1955800" cy="211010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6" name="文本框 5"/>
          <p:cNvSpPr txBox="1"/>
          <p:nvPr/>
        </p:nvSpPr>
        <p:spPr>
          <a:xfrm>
            <a:off x="806450" y="1193165"/>
            <a:ext cx="71710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上节课我们认识了性格古怪而又淘气可爱的猫。老舍先生在文章的字里行间,无不流露出对猫的喜爱之情,其实老舍先生家还有一只动物——母鸡。他是不是也像喜欢那只猫那样喜欢它呢？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1383030" y="835660"/>
            <a:ext cx="620585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到下蛋的时候，它差不多是发了狂，恨不能让全世界都知道它这点儿成绩；就是聋子也会被它吵得受不了。</a:t>
            </a:r>
            <a:endParaRPr lang="zh-CN" altLang="en-US" sz="36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1208405" y="588010"/>
            <a:ext cx="694055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聋子听得到声音吗？既然聋子听不到声音，那么这里为什么说就是聋子也会被吵得受不了？这里运用了什么修辞手法？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6185" y="2919730"/>
            <a:ext cx="68395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运用了夸张的修辞写手，形象写出了这只母鸡真是让人讨厌。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3808095" y="339725"/>
            <a:ext cx="3406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小  结</a:t>
            </a:r>
            <a:endParaRPr lang="zh-CN" altLang="en-US" sz="4000" b="1">
              <a:ln>
                <a:solidFill>
                  <a:srgbClr val="7030A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3655" y="1276350"/>
            <a:ext cx="67849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        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这的确是一只令人讨厌的母鸡，怪不得这么喜欢小动物的老舍都讨厌它。但是为什么后来老舍的态度又改变了，这中间发生了什么事呢？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3977005" y="339725"/>
            <a:ext cx="3406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作业</a:t>
            </a:r>
            <a:endParaRPr lang="zh-CN" altLang="en-US" sz="4000" b="1">
              <a:ln>
                <a:solidFill>
                  <a:srgbClr val="7030A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28190" y="1910080"/>
            <a:ext cx="54076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 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1.熟练朗读课文。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2.摘抄自己喜欢的语句。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母鸡封皮"/>
          <p:cNvPicPr>
            <a:picLocks noChangeAspect="1"/>
          </p:cNvPicPr>
          <p:nvPr/>
        </p:nvPicPr>
        <p:blipFill>
          <a:blip r:embed="rId1"/>
          <a:srcRect b="5686"/>
          <a:stretch>
            <a:fillRect/>
          </a:stretch>
        </p:blipFill>
        <p:spPr>
          <a:xfrm>
            <a:off x="-15240" y="-6350"/>
            <a:ext cx="9182735" cy="516763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05785" y="1497330"/>
            <a:ext cx="339725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sym typeface="+mn-ea"/>
              </a:rPr>
              <a:t>谢谢观看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图片 6" descr="结尾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88" y="2904347"/>
            <a:ext cx="5022230" cy="1777781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1905" y="-1270"/>
            <a:ext cx="9126220" cy="515112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1427480" y="1471295"/>
            <a:ext cx="69151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讨厌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忠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厚  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毒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手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恨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成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绩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孵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警戒      咕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咕      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汤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圆  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70580" y="387350"/>
            <a:ext cx="27793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认读词语</a:t>
            </a:r>
            <a:endParaRPr lang="zh-CN" altLang="en-US" sz="4000" b="1">
              <a:ln>
                <a:solidFill>
                  <a:srgbClr val="7030A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5715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3010535" y="260985"/>
            <a:ext cx="20828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ln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多音字</a:t>
            </a:r>
            <a:endParaRPr lang="zh-CN" altLang="en-US" sz="4000" b="1">
              <a:ln>
                <a:solidFill>
                  <a:srgbClr val="7030A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2720" y="1820545"/>
            <a:ext cx="821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似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99405" y="1746250"/>
            <a:ext cx="535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恶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73400" y="3469005"/>
            <a:ext cx="608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差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50" name=" 2050"/>
          <p:cNvSpPr/>
          <p:nvPr/>
        </p:nvSpPr>
        <p:spPr bwMode="auto">
          <a:xfrm flipH="1">
            <a:off x="2185670" y="1483360"/>
            <a:ext cx="161925" cy="120269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 2050"/>
          <p:cNvSpPr/>
          <p:nvPr/>
        </p:nvSpPr>
        <p:spPr bwMode="auto">
          <a:xfrm flipH="1">
            <a:off x="6087745" y="1321435"/>
            <a:ext cx="155575" cy="1420495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 2050"/>
          <p:cNvSpPr/>
          <p:nvPr/>
        </p:nvSpPr>
        <p:spPr bwMode="auto">
          <a:xfrm flipH="1">
            <a:off x="3629025" y="2851785"/>
            <a:ext cx="155575" cy="179705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343785" y="2189480"/>
            <a:ext cx="681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shì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035300" y="2204085"/>
            <a:ext cx="1885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似的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24430" y="1419860"/>
            <a:ext cx="432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sì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10535" y="1468120"/>
            <a:ext cx="2458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相似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47460" y="1265555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</a:rPr>
              <a:t>ě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94195" y="122047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恶心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47460" y="1788160"/>
            <a:ext cx="601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</a:rPr>
              <a:t>è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94195" y="1749425"/>
            <a:ext cx="21189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凶恶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67145" y="2358390"/>
            <a:ext cx="1116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wù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920865" y="2339975"/>
            <a:ext cx="16706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可恶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840480" y="2660015"/>
            <a:ext cx="843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</a:rPr>
              <a:t>chā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69790" y="2649855"/>
            <a:ext cx="2250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差别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856355" y="3190240"/>
            <a:ext cx="755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chà</a:t>
            </a: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681220" y="3204210"/>
            <a:ext cx="2280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相差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54450" y="3728085"/>
            <a:ext cx="857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</a:rPr>
              <a:t>chāi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95190" y="3713480"/>
            <a:ext cx="2338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出差</a:t>
            </a:r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882390" y="4307205"/>
            <a:ext cx="635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</a:rPr>
              <a:t>cī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88205" y="4325620"/>
            <a:ext cx="2580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参差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1" grpId="0"/>
      <p:bldP spid="12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3001645" y="257175"/>
            <a:ext cx="30200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指导书写</a:t>
            </a:r>
            <a:endParaRPr lang="zh-CN" altLang="en-US" sz="4000" b="1">
              <a:ln>
                <a:solidFill>
                  <a:srgbClr val="7030A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讨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470" y="1887855"/>
            <a:ext cx="3132023" cy="313202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0100" y="1127125"/>
            <a:ext cx="15335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tǎo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6540" y="1775460"/>
            <a:ext cx="1881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7830" y="1887855"/>
            <a:ext cx="31210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左窄右宽。右部“寸”横略长，竖钩内收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pic>
        <p:nvPicPr>
          <p:cNvPr id="2" name="图片 1" descr="厌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470" y="1945005"/>
            <a:ext cx="3132023" cy="313202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2480" y="1219835"/>
            <a:ext cx="1588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yàn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14825" y="2011045"/>
            <a:ext cx="1450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0540" y="2011045"/>
            <a:ext cx="31769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“厂”的撇左伸；“犬”的捺画舒展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pic>
        <p:nvPicPr>
          <p:cNvPr id="2" name="图片 1" descr="毒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605" y="1887855"/>
            <a:ext cx="3132023" cy="313202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27555" y="1094105"/>
            <a:ext cx="1643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dú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3860" y="1928495"/>
            <a:ext cx="1790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写法：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rcRect l="2580" t="15304" r="5334" b="9874"/>
          <a:stretch>
            <a:fillRect/>
          </a:stretch>
        </p:blipFill>
        <p:spPr>
          <a:xfrm>
            <a:off x="5673725" y="1990725"/>
            <a:ext cx="2874010" cy="209931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3609975" y="143510"/>
            <a:ext cx="31210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solidFill>
                    <a:srgbClr val="7030A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整体感知</a:t>
            </a:r>
            <a:endParaRPr lang="zh-CN" altLang="en-US" sz="4000" b="1">
              <a:ln>
                <a:solidFill>
                  <a:srgbClr val="7030A0"/>
                </a:solidFill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5535" y="1181100"/>
            <a:ext cx="732536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自由朗读课文，注意读准字音、读通句子，把你喜欢的或者比较难读的句子多读几遍，边读边想作者对母鸡的态度前后发生了什么变化？用波浪线划出作者对母鸡的态度发生变化的句子。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母鸡背景图"/>
          <p:cNvPicPr>
            <a:picLocks noChangeAspect="1"/>
          </p:cNvPicPr>
          <p:nvPr/>
        </p:nvPicPr>
        <p:blipFill>
          <a:blip r:embed="rId1"/>
          <a:srcRect b="3384"/>
          <a:stretch>
            <a:fillRect/>
          </a:stretch>
        </p:blipFill>
        <p:spPr>
          <a:xfrm>
            <a:off x="-2540" y="-1270"/>
            <a:ext cx="9148445" cy="5146040"/>
          </a:xfrm>
          <a:prstGeom prst="rect">
            <a:avLst/>
          </a:prstGeom>
        </p:spPr>
      </p:pic>
      <p:pic>
        <p:nvPicPr>
          <p:cNvPr id="18" name="图片 17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6122" y="191539"/>
            <a:ext cx="1521431" cy="902383"/>
          </a:xfrm>
          <a:prstGeom prst="rect">
            <a:avLst/>
          </a:prstGeom>
        </p:spPr>
      </p:pic>
      <p:pic>
        <p:nvPicPr>
          <p:cNvPr id="5" name="图片 4" descr="卡通鸡"/>
          <p:cNvPicPr>
            <a:picLocks noChangeAspect="1"/>
          </p:cNvPicPr>
          <p:nvPr/>
        </p:nvPicPr>
        <p:blipFill>
          <a:blip r:embed="rId3"/>
          <a:srcRect t="27770" r="34160"/>
          <a:stretch>
            <a:fillRect/>
          </a:stretch>
        </p:blipFill>
        <p:spPr>
          <a:xfrm>
            <a:off x="-1905" y="3699510"/>
            <a:ext cx="968375" cy="1377315"/>
          </a:xfrm>
          <a:prstGeom prst="plaque">
            <a:avLst/>
          </a:prstGeom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1401445" y="927735"/>
            <a:ext cx="57188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课文哪几个自然段描写作者讨厌母鸡？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8420" y="2425065"/>
            <a:ext cx="59404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哪个自然段开始，作者改变了态度？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 descr="母鸡5.webp"/>
          <p:cNvPicPr>
            <a:picLocks noChangeAspect="1"/>
          </p:cNvPicPr>
          <p:nvPr/>
        </p:nvPicPr>
        <p:blipFill>
          <a:blip r:embed="rId4"/>
          <a:srcRect l="16353" t="16976" b="18264"/>
          <a:stretch>
            <a:fillRect/>
          </a:stretch>
        </p:blipFill>
        <p:spPr>
          <a:xfrm>
            <a:off x="5530850" y="2936875"/>
            <a:ext cx="3615055" cy="220789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1502</Words>
  <Application>WPS 演示</Application>
  <PresentationFormat>宽屏</PresentationFormat>
  <Paragraphs>146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楷体</vt:lpstr>
      <vt:lpstr>Calibri</vt:lpstr>
      <vt:lpstr>Arial Unicode MS</vt:lpstr>
      <vt:lpstr>Calibri Light</vt:lpstr>
      <vt:lpstr>Latha</vt:lpstr>
      <vt:lpstr>Segoe UI</vt:lpstr>
      <vt:lpstr>方正行楷简体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杨丽侠15568610722</cp:lastModifiedBy>
  <cp:revision>9</cp:revision>
  <dcterms:created xsi:type="dcterms:W3CDTF">2019-10-03T12:18:00Z</dcterms:created>
  <dcterms:modified xsi:type="dcterms:W3CDTF">2019-11-27T14:03:27Z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